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62" r:id="rId7"/>
    <p:sldId id="263" r:id="rId8"/>
    <p:sldId id="267" r:id="rId9"/>
    <p:sldId id="264" r:id="rId10"/>
    <p:sldId id="266" r:id="rId11"/>
    <p:sldId id="265" r:id="rId12"/>
    <p:sldId id="268" r:id="rId13"/>
    <p:sldId id="269" r:id="rId14"/>
    <p:sldId id="271" r:id="rId15"/>
    <p:sldId id="272" r:id="rId16"/>
    <p:sldId id="270" r:id="rId17"/>
    <p:sldId id="273" r:id="rId18"/>
    <p:sldId id="276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2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997867454068243E-2"/>
          <c:y val="0.1732908464566929"/>
          <c:w val="0.90734845886688931"/>
          <c:h val="0.76733415354330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투자계획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ko-KR" altLang="en-US" sz="1000" dirty="0">
                        <a:latin typeface="Adobe 고딕 Std B" pitchFamily="34" charset="-127"/>
                        <a:ea typeface="Adobe 고딕 Std B" pitchFamily="34" charset="-127"/>
                      </a:rPr>
                      <a:t>
</a:t>
                    </a:r>
                    <a:r>
                      <a:rPr lang="en-US" altLang="ko-KR" sz="1000" dirty="0">
                        <a:latin typeface="Adobe 고딕 Std B" pitchFamily="34" charset="-127"/>
                        <a:ea typeface="Adobe 고딕 Std B" pitchFamily="34" charset="-127"/>
                      </a:rPr>
                      <a:t>42%</a:t>
                    </a:r>
                    <a:endParaRPr lang="ko-KR" altLang="en-US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ko-KR" altLang="en-US" sz="1000" dirty="0">
                        <a:latin typeface="Adobe 고딕 Std B" pitchFamily="34" charset="-127"/>
                        <a:ea typeface="Adobe 고딕 Std B" pitchFamily="34" charset="-127"/>
                      </a:rPr>
                      <a:t>
</a:t>
                    </a:r>
                    <a:r>
                      <a:rPr lang="en-US" altLang="ko-KR" sz="1000" dirty="0">
                        <a:latin typeface="Adobe 고딕 Std B" pitchFamily="34" charset="-127"/>
                        <a:ea typeface="Adobe 고딕 Std B" pitchFamily="34" charset="-127"/>
                      </a:rPr>
                      <a:t>42%</a:t>
                    </a:r>
                    <a:endParaRPr lang="ko-KR" altLang="en-US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859943098109871E-4"/>
                  <c:y val="6.8429896678146871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sz="1000" dirty="0">
                        <a:latin typeface="Adobe 고딕 Std B" pitchFamily="34" charset="-127"/>
                        <a:ea typeface="Adobe 고딕 Std B" pitchFamily="34" charset="-127"/>
                      </a:rPr>
                      <a:t>
</a:t>
                    </a:r>
                    <a:r>
                      <a:rPr lang="en-US" altLang="ko-KR" sz="1000" dirty="0">
                        <a:latin typeface="Adobe 고딕 Std B" pitchFamily="34" charset="-127"/>
                        <a:ea typeface="Adobe 고딕 Std B" pitchFamily="34" charset="-127"/>
                      </a:rPr>
                      <a:t>7%</a:t>
                    </a:r>
                    <a:endParaRPr lang="ko-KR" altLang="en-US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ko-KR" altLang="en-US" sz="1000" dirty="0">
                        <a:latin typeface="Adobe 고딕 Std B" pitchFamily="34" charset="-127"/>
                        <a:ea typeface="Adobe 고딕 Std B" pitchFamily="34" charset="-127"/>
                      </a:rPr>
                      <a:t>
</a:t>
                    </a:r>
                    <a:r>
                      <a:rPr lang="en-US" altLang="ko-KR" sz="1000" dirty="0">
                        <a:latin typeface="Adobe 고딕 Std B" pitchFamily="34" charset="-127"/>
                        <a:ea typeface="Adobe 고딕 Std B" pitchFamily="34" charset="-127"/>
                      </a:rPr>
                      <a:t>9%</a:t>
                    </a:r>
                    <a:endParaRPr lang="en-US" altLang="ko-KR" sz="11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인테리어</c:v>
                </c:pt>
                <c:pt idx="1">
                  <c:v>전산장비</c:v>
                </c:pt>
                <c:pt idx="2">
                  <c:v>집기류</c:v>
                </c:pt>
                <c:pt idx="3">
                  <c:v>잉여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0.41958041958041958</c:v>
                </c:pt>
                <c:pt idx="1">
                  <c:v>0.41958041958041958</c:v>
                </c:pt>
                <c:pt idx="2">
                  <c:v>6.9930069930069935E-2</c:v>
                </c:pt>
                <c:pt idx="3">
                  <c:v>9.0909090909090912E-2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4893568"/>
        <c:axId val="54469376"/>
      </c:barChart>
      <c:catAx>
        <c:axId val="54893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dobe 고딕 Std B" pitchFamily="34" charset="-127"/>
                <a:ea typeface="Adobe 고딕 Std B" pitchFamily="34" charset="-127"/>
              </a:defRPr>
            </a:pPr>
            <a:endParaRPr lang="ko-KR"/>
          </a:p>
        </c:txPr>
        <c:crossAx val="54469376"/>
        <c:crosses val="autoZero"/>
        <c:auto val="1"/>
        <c:lblAlgn val="ctr"/>
        <c:lblOffset val="100"/>
        <c:noMultiLvlLbl val="0"/>
      </c:catAx>
      <c:valAx>
        <c:axId val="54469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대한늬우스M" pitchFamily="18" charset="-127"/>
                <a:ea typeface="a대한늬우스M" pitchFamily="18" charset="-127"/>
              </a:defRPr>
            </a:pPr>
            <a:endParaRPr lang="ko-KR"/>
          </a:p>
        </c:txPr>
        <c:crossAx val="54893568"/>
        <c:crosses val="autoZero"/>
        <c:crossBetween val="between"/>
      </c:valAx>
    </c:plotArea>
    <c:plotVisOnly val="1"/>
    <c:dispBlanksAs val="gap"/>
    <c:showDLblsOverMax val="0"/>
  </c:chart>
  <c:spPr>
    <a:effectLst>
      <a:glow rad="101600">
        <a:schemeClr val="accent1">
          <a:satMod val="175000"/>
          <a:alpha val="40000"/>
        </a:schemeClr>
      </a:glow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경상운영비</c:v>
                </c:pt>
              </c:strCache>
            </c:strRef>
          </c:tx>
          <c:dLbls>
            <c:dLbl>
              <c:idx val="5"/>
              <c:layout>
                <c:manualLayout>
                  <c:x val="3.61915902901545E-2"/>
                  <c:y val="8.859746177365375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Adobe 고딕 Std B" pitchFamily="34" charset="-127"/>
                    <a:ea typeface="Adobe 고딕 Std B" pitchFamily="34" charset="-127"/>
                  </a:defRPr>
                </a:pPr>
                <a:endParaRPr lang="ko-K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임대료</c:v>
                </c:pt>
                <c:pt idx="1">
                  <c:v>관리비</c:v>
                </c:pt>
                <c:pt idx="2">
                  <c:v>운영비</c:v>
                </c:pt>
                <c:pt idx="3">
                  <c:v>인건비</c:v>
                </c:pt>
                <c:pt idx="4">
                  <c:v>재료비</c:v>
                </c:pt>
                <c:pt idx="5">
                  <c:v>마케팅비</c:v>
                </c:pt>
                <c:pt idx="6">
                  <c:v>판촉비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7.183908045977011E-2</c:v>
                </c:pt>
                <c:pt idx="1">
                  <c:v>2.8735632183908046E-2</c:v>
                </c:pt>
                <c:pt idx="2">
                  <c:v>0.14367816091954022</c:v>
                </c:pt>
                <c:pt idx="3">
                  <c:v>0.57471264367816088</c:v>
                </c:pt>
                <c:pt idx="4">
                  <c:v>8.6206896551724144E-2</c:v>
                </c:pt>
                <c:pt idx="5">
                  <c:v>6.6091954022988508E-2</c:v>
                </c:pt>
                <c:pt idx="6">
                  <c:v>2.8735632183908046E-2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매출액</c:v>
                </c:pt>
              </c:strCache>
            </c:strRef>
          </c:tx>
          <c:marker>
            <c:symbol val="square"/>
            <c:size val="5"/>
          </c:marker>
          <c:cat>
            <c:strRef>
              <c:f>Sheet1!$A$2:$A$6</c:f>
              <c:strCache>
                <c:ptCount val="5"/>
                <c:pt idx="1">
                  <c:v>2018(상반기)</c:v>
                </c:pt>
                <c:pt idx="2">
                  <c:v>2018(하반기)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6000</c:v>
                </c:pt>
                <c:pt idx="2">
                  <c:v>11200</c:v>
                </c:pt>
                <c:pt idx="3">
                  <c:v>14400</c:v>
                </c:pt>
                <c:pt idx="4">
                  <c:v>18000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영업이익</c:v>
                </c:pt>
              </c:strCache>
            </c:strRef>
          </c:tx>
          <c:cat>
            <c:strRef>
              <c:f>Sheet1!$A$2:$A$6</c:f>
              <c:strCache>
                <c:ptCount val="5"/>
                <c:pt idx="1">
                  <c:v>2018(상반기)</c:v>
                </c:pt>
                <c:pt idx="2">
                  <c:v>2018(하반기)</c:v>
                </c:pt>
                <c:pt idx="3">
                  <c:v>2019</c:v>
                </c:pt>
                <c:pt idx="4">
                  <c:v>2020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2450</c:v>
                </c:pt>
                <c:pt idx="2">
                  <c:v>5310</c:v>
                </c:pt>
                <c:pt idx="3">
                  <c:v>7070</c:v>
                </c:pt>
                <c:pt idx="4">
                  <c:v>9050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20096"/>
        <c:axId val="93621632"/>
      </c:lineChart>
      <c:catAx>
        <c:axId val="93620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>
                <a:latin typeface="Adobe 고딕 Std B" pitchFamily="34" charset="-127"/>
                <a:ea typeface="Adobe 고딕 Std B" pitchFamily="34" charset="-127"/>
              </a:defRPr>
            </a:pPr>
            <a:endParaRPr lang="ko-KR"/>
          </a:p>
        </c:txPr>
        <c:crossAx val="93621632"/>
        <c:crosses val="autoZero"/>
        <c:auto val="1"/>
        <c:lblAlgn val="ctr"/>
        <c:lblOffset val="100"/>
        <c:noMultiLvlLbl val="0"/>
      </c:catAx>
      <c:valAx>
        <c:axId val="93621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dobe 고딕 Std B" pitchFamily="34" charset="-127"/>
                <a:ea typeface="Adobe 고딕 Std B" pitchFamily="34" charset="-127"/>
              </a:defRPr>
            </a:pPr>
            <a:endParaRPr lang="ko-KR"/>
          </a:p>
        </c:txPr>
        <c:crossAx val="936200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D8DE3-B0B0-412F-9584-C22917C15002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A03E9-8C85-4A18-A822-8FCC58A4DE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00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0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86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510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2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1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00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987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056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14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513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040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5644E-168B-4C7A-97B9-A947A2E2C8C9}" type="datetimeFigureOut">
              <a:rPr lang="ko-KR" altLang="en-US" smtClean="0"/>
              <a:t>2018-01-09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BAEB0-14D8-46C2-B0FD-F1348FD630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15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pritaa.kr/&#45796;&#50868;&#47196;&#46300;/show.mp4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7632" y="889393"/>
            <a:ext cx="5086650" cy="230832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3600" dirty="0" smtClean="0">
                <a:solidFill>
                  <a:srgbClr val="FFC000"/>
                </a:solidFill>
                <a:latin typeface="a옛날목욕탕B" pitchFamily="18" charset="-127"/>
                <a:ea typeface="a옛날목욕탕B" pitchFamily="18" charset="-127"/>
              </a:rPr>
              <a:t>사업</a:t>
            </a:r>
            <a:r>
              <a:rPr lang="ko-KR" altLang="en-US" sz="3600" dirty="0" smtClean="0">
                <a:latin typeface="a옛날목욕탕B" pitchFamily="18" charset="-127"/>
                <a:ea typeface="a옛날목욕탕B" pitchFamily="18" charset="-127"/>
              </a:rPr>
              <a:t> 계획서</a:t>
            </a:r>
            <a:endParaRPr lang="en-US" altLang="ko-KR" sz="3600" dirty="0" smtClean="0">
              <a:latin typeface="a옛날목욕탕B" pitchFamily="18" charset="-127"/>
              <a:ea typeface="a옛날목욕탕B" pitchFamily="18" charset="-127"/>
            </a:endParaRPr>
          </a:p>
          <a:p>
            <a:pPr algn="ctr"/>
            <a:endParaRPr lang="en-US" altLang="ko-KR" sz="3600" dirty="0" smtClean="0">
              <a:latin typeface="a옛날목욕탕B" pitchFamily="18" charset="-127"/>
              <a:ea typeface="a옛날목욕탕B" pitchFamily="18" charset="-127"/>
            </a:endParaRPr>
          </a:p>
          <a:p>
            <a:pPr algn="ctr"/>
            <a:r>
              <a:rPr lang="en-US" altLang="ko-KR" sz="3600" dirty="0" smtClean="0">
                <a:latin typeface="a옛날목욕탕B" pitchFamily="18" charset="-127"/>
                <a:ea typeface="a옛날목욕탕B" pitchFamily="18" charset="-127"/>
              </a:rPr>
              <a:t>‘</a:t>
            </a:r>
            <a:r>
              <a:rPr lang="ko-KR" altLang="en-US" sz="3600" dirty="0" smtClean="0">
                <a:latin typeface="a옛날목욕탕B" pitchFamily="18" charset="-127"/>
                <a:ea typeface="a옛날목욕탕B" pitchFamily="18" charset="-127"/>
              </a:rPr>
              <a:t>브랜드를 더 브랜드 </a:t>
            </a:r>
            <a:r>
              <a:rPr lang="ko-KR" altLang="en-US" sz="3600" dirty="0" err="1" smtClean="0">
                <a:latin typeface="a옛날목욕탕B" pitchFamily="18" charset="-127"/>
                <a:ea typeface="a옛날목욕탕B" pitchFamily="18" charset="-127"/>
              </a:rPr>
              <a:t>답게</a:t>
            </a:r>
            <a:r>
              <a:rPr lang="en-US" altLang="ko-KR" sz="3600" dirty="0" smtClean="0">
                <a:latin typeface="a옛날목욕탕B" pitchFamily="18" charset="-127"/>
                <a:ea typeface="a옛날목욕탕B" pitchFamily="18" charset="-127"/>
              </a:rPr>
              <a:t>’</a:t>
            </a:r>
          </a:p>
          <a:p>
            <a:pPr algn="ctr"/>
            <a:r>
              <a:rPr lang="en-US" altLang="ko-KR" sz="3600" dirty="0" smtClean="0">
                <a:latin typeface="a옛날목욕탕B" pitchFamily="18" charset="-127"/>
                <a:ea typeface="a옛날목욕탕B" pitchFamily="18" charset="-127"/>
              </a:rPr>
              <a:t>OOO</a:t>
            </a:r>
            <a:r>
              <a:rPr lang="ko-KR" altLang="en-US" sz="3600" dirty="0" smtClean="0">
                <a:latin typeface="a옛날목욕탕B" pitchFamily="18" charset="-127"/>
                <a:ea typeface="a옛날목욕탕B" pitchFamily="18" charset="-127"/>
              </a:rPr>
              <a:t> </a:t>
            </a:r>
            <a:r>
              <a:rPr lang="en-US" altLang="ko-KR" sz="3600" dirty="0" smtClean="0">
                <a:latin typeface="a옛날목욕탕B" pitchFamily="18" charset="-127"/>
                <a:ea typeface="a옛날목욕탕B" pitchFamily="18" charset="-127"/>
              </a:rPr>
              <a:t>OOO</a:t>
            </a:r>
            <a:r>
              <a:rPr lang="ko-KR" altLang="en-US" sz="3600" dirty="0" smtClean="0">
                <a:latin typeface="a옛날목욕탕B" pitchFamily="18" charset="-127"/>
                <a:ea typeface="a옛날목욕탕B" pitchFamily="18" charset="-127"/>
              </a:rPr>
              <a:t> </a:t>
            </a:r>
            <a:r>
              <a:rPr lang="en-US" altLang="ko-KR" sz="3600" dirty="0" smtClean="0">
                <a:latin typeface="a옛날목욕탕B" pitchFamily="18" charset="-127"/>
                <a:ea typeface="a옛날목욕탕B" pitchFamily="18" charset="-127"/>
              </a:rPr>
              <a:t>OO</a:t>
            </a:r>
            <a:r>
              <a:rPr lang="ko-KR" altLang="en-US" sz="3600" dirty="0" smtClean="0">
                <a:latin typeface="a옛날목욕탕B" pitchFamily="18" charset="-127"/>
                <a:ea typeface="a옛날목욕탕B" pitchFamily="18" charset="-127"/>
              </a:rPr>
              <a:t> 학원</a:t>
            </a:r>
            <a:endParaRPr lang="ko-KR" altLang="en-US" sz="3600" dirty="0">
              <a:latin typeface="a옛날목욕탕B" pitchFamily="18" charset="-127"/>
              <a:ea typeface="a옛날목욕탕B" pitchFamily="18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007632" y="2636912"/>
            <a:ext cx="50866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1520" y="60932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대한늬우스L" pitchFamily="18" charset="-127"/>
                <a:ea typeface="a대한늬우스L" pitchFamily="18" charset="-127"/>
              </a:rPr>
              <a:t>작성자 </a:t>
            </a: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대한늬우스L" pitchFamily="18" charset="-127"/>
                <a:ea typeface="a대한늬우스L" pitchFamily="18" charset="-127"/>
              </a:rPr>
              <a:t>: </a:t>
            </a:r>
          </a:p>
          <a:p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대한늬우스L" pitchFamily="18" charset="-127"/>
                <a:ea typeface="a대한늬우스L" pitchFamily="18" charset="-127"/>
              </a:rPr>
              <a:t>Email : </a:t>
            </a:r>
            <a:b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대한늬우스L" pitchFamily="18" charset="-127"/>
                <a:ea typeface="a대한늬우스L" pitchFamily="18" charset="-127"/>
              </a:rPr>
            </a:br>
            <a:r>
              <a:rPr lang="en-US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대한늬우스L" pitchFamily="18" charset="-127"/>
                <a:ea typeface="a대한늬우스L" pitchFamily="18" charset="-127"/>
              </a:rPr>
              <a:t>H   P :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대한늬우스L" pitchFamily="18" charset="-127"/>
              <a:ea typeface="a대한늬우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61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4752528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-3(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운영 및 시스템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★★★★☆ </a:t>
            </a:r>
            <a:r>
              <a:rPr lang="ko-KR" altLang="en-US" dirty="0" err="1" smtClean="0">
                <a:latin typeface="a대한늬우스L" pitchFamily="18" charset="-127"/>
                <a:ea typeface="a대한늬우스L" pitchFamily="18" charset="-127"/>
              </a:rPr>
              <a:t>브랜딩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 효과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: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★★★☆☆ 강남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DB :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★★★☆☆ 인지도 교육커리큘럼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: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현재 </a:t>
            </a:r>
            <a:r>
              <a:rPr lang="ko-KR" altLang="en-US" dirty="0" err="1" smtClean="0">
                <a:latin typeface="a대한늬우스L" pitchFamily="18" charset="-127"/>
                <a:ea typeface="a대한늬우스L" pitchFamily="18" charset="-127"/>
              </a:rPr>
              <a:t>트렌드에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 알맞은 교육과정들을 통한 수업개설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교육커리큘럼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en-US" altLang="ko-KR" u="sng" dirty="0" smtClean="0">
                <a:latin typeface="a대한늬우스L" pitchFamily="18" charset="-127"/>
                <a:ea typeface="a대한늬우스L" pitchFamily="18" charset="-127"/>
              </a:rPr>
              <a:t>(</a:t>
            </a:r>
            <a:r>
              <a:rPr lang="ko-KR" altLang="en-US" u="sng" dirty="0" smtClean="0">
                <a:latin typeface="a대한늬우스L" pitchFamily="18" charset="-127"/>
                <a:ea typeface="a대한늬우스L" pitchFamily="18" charset="-127"/>
              </a:rPr>
              <a:t>사업추진</a:t>
            </a:r>
            <a:r>
              <a:rPr lang="en-US" altLang="ko-KR" u="sng" dirty="0" smtClean="0">
                <a:latin typeface="a대한늬우스L" pitchFamily="18" charset="-127"/>
                <a:ea typeface="a대한늬우스L" pitchFamily="18" charset="-127"/>
              </a:rPr>
              <a:t>-3 </a:t>
            </a:r>
            <a:r>
              <a:rPr lang="ko-KR" altLang="en-US" u="sng" dirty="0" smtClean="0">
                <a:latin typeface="a대한늬우스L" pitchFamily="18" charset="-127"/>
                <a:ea typeface="a대한늬우스L" pitchFamily="18" charset="-127"/>
              </a:rPr>
              <a:t>운영 및 시스템 </a:t>
            </a:r>
            <a:r>
              <a:rPr lang="en-US" altLang="ko-KR" u="sng" dirty="0" smtClean="0">
                <a:latin typeface="a대한늬우스L" pitchFamily="18" charset="-127"/>
                <a:ea typeface="a대한늬우스L" pitchFamily="18" charset="-127"/>
              </a:rPr>
              <a:t>– </a:t>
            </a:r>
            <a:r>
              <a:rPr lang="ko-KR" altLang="en-US" u="sng" dirty="0" smtClean="0">
                <a:latin typeface="a대한늬우스L" pitchFamily="18" charset="-127"/>
                <a:ea typeface="a대한늬우스L" pitchFamily="18" charset="-127"/>
              </a:rPr>
              <a:t>교육과정 참조</a:t>
            </a:r>
            <a:r>
              <a:rPr lang="en-US" altLang="ko-KR" u="sng" dirty="0" smtClean="0">
                <a:latin typeface="a대한늬우스L" pitchFamily="18" charset="-127"/>
                <a:ea typeface="a대한늬우스L" pitchFamily="18" charset="-127"/>
              </a:rPr>
              <a:t>)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★★☆☆☆ 체계적인 시스템 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:</a:t>
            </a: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★★★☆☆ 마케팅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: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실무 경영진 학원 마케팅 노하우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9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6768752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-3(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운영 및 시스템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)-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교육과정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26876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웹 </a:t>
            </a:r>
            <a:r>
              <a:rPr lang="en-US" altLang="ko-KR" dirty="0" err="1" smtClean="0">
                <a:latin typeface="a대한늬우스L" pitchFamily="18" charset="-127"/>
                <a:ea typeface="a대한늬우스L" pitchFamily="18" charset="-127"/>
              </a:rPr>
              <a:t>ui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en-US" altLang="ko-KR" dirty="0" err="1" smtClean="0">
                <a:latin typeface="a대한늬우스L" pitchFamily="18" charset="-127"/>
                <a:ea typeface="a대한늬우스L" pitchFamily="18" charset="-127"/>
              </a:rPr>
              <a:t>ux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과정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용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68760"/>
            <a:ext cx="3384376" cy="2125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264" y="3717032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1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인 개발자 과정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(</a:t>
            </a:r>
            <a:r>
              <a:rPr lang="ko-KR" altLang="en-US" dirty="0" err="1" smtClean="0">
                <a:latin typeface="a대한늬우스L" pitchFamily="18" charset="-127"/>
                <a:ea typeface="a대한늬우스L" pitchFamily="18" charset="-127"/>
              </a:rPr>
              <a:t>모바일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)</a:t>
            </a:r>
          </a:p>
          <a:p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용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7" y="3717032"/>
            <a:ext cx="3066399" cy="205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3568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영상 </a:t>
            </a:r>
            <a:r>
              <a:rPr lang="ko-KR" altLang="en-US" dirty="0" err="1">
                <a:latin typeface="a대한늬우스L" pitchFamily="18" charset="-127"/>
                <a:ea typeface="a대한늬우스L" pitchFamily="18" charset="-127"/>
              </a:rPr>
              <a:t>디렉터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과정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6671"/>
            <a:ext cx="6768752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-3(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운영 및 시스템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)-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교육과정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pic>
        <p:nvPicPr>
          <p:cNvPr id="7" name="show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20472" y="1521088"/>
            <a:ext cx="3600000" cy="27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264" y="4365104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출판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(e-book)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디자인 과정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7" y="4221088"/>
            <a:ext cx="3048527" cy="226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5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83568" y="14127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실내인테리어 디자이너 과정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6671"/>
            <a:ext cx="676875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-3(</a:t>
            </a:r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운영 및 시스템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)-</a:t>
            </a:r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교육과정</a:t>
            </a:r>
            <a:endParaRPr lang="ko-KR" altLang="en-US" sz="3200" dirty="0"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116149" y="41490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err="1" smtClean="0">
                <a:latin typeface="a대한늬우스L" pitchFamily="18" charset="-127"/>
                <a:ea typeface="a대한늬우스L" pitchFamily="18" charset="-127"/>
              </a:rPr>
              <a:t>엔터테이먼트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 디자이너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3168352" cy="23762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072"/>
            <a:ext cx="336263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1"/>
            <a:ext cx="4608512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-4(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계획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95536" y="126876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인테리어 계획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: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5013176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전산장비 계획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: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211960" y="378904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ROOM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계획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: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68760"/>
            <a:ext cx="4227770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8" y="2575928"/>
            <a:ext cx="3614875" cy="2136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541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1"/>
            <a:ext cx="5688632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-4(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초기 투자계획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99246"/>
              </p:ext>
            </p:extLst>
          </p:nvPr>
        </p:nvGraphicFramePr>
        <p:xfrm>
          <a:off x="395536" y="1340768"/>
          <a:ext cx="828092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건물평수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70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평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예상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초기 투자 금액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예상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비고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인테리어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10000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강의실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5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곳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전산장비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컴퓨터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+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모니터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10000 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강의실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곳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(</a:t>
                      </a:r>
                      <a:r>
                        <a:rPr lang="ko-KR" altLang="en-US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장비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15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대 기준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집 기 류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3000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</a:t>
                      </a:r>
                      <a:r>
                        <a:rPr lang="ko-KR" altLang="en-US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책상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, </a:t>
                      </a:r>
                      <a:r>
                        <a:rPr lang="ko-KR" altLang="en-US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의자</a:t>
                      </a:r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잉여자금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2300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기 타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사용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소계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b="1" u="sng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차트 9"/>
          <p:cNvGraphicFramePr/>
          <p:nvPr>
            <p:extLst>
              <p:ext uri="{D42A27DB-BD31-4B8C-83A1-F6EECF244321}">
                <p14:modId xmlns:p14="http://schemas.microsoft.com/office/powerpoint/2010/main" val="2568002860"/>
              </p:ext>
            </p:extLst>
          </p:nvPr>
        </p:nvGraphicFramePr>
        <p:xfrm>
          <a:off x="395536" y="3717032"/>
          <a:ext cx="82809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98812" y="10614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만원</a:t>
            </a:r>
            <a:r>
              <a:rPr lang="en-US" altLang="ko-KR" sz="1200" b="1" dirty="0" smtClean="0"/>
              <a:t>)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447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1"/>
            <a:ext cx="6912768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-4(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경</a:t>
            </a:r>
            <a:r>
              <a:rPr lang="ko-KR" alt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상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 운영비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234227"/>
              </p:ext>
            </p:extLst>
          </p:nvPr>
        </p:nvGraphicFramePr>
        <p:xfrm>
          <a:off x="395536" y="1340768"/>
          <a:ext cx="828092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88232"/>
                <a:gridCol w="2088232"/>
                <a:gridCol w="2088232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경상 운영비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고정비용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예상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가변비용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예상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비고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임대료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250~500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관리비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100~150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운영비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500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-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청소 용역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80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-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통신비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50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-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시재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50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- </a:t>
                      </a:r>
                      <a:r>
                        <a:rPr lang="ko-KR" altLang="en-US" sz="1400" dirty="0" err="1" smtClean="0">
                          <a:latin typeface="a대한늬우스L" pitchFamily="18" charset="-127"/>
                          <a:ea typeface="a대한늬우스L" pitchFamily="18" charset="-127"/>
                        </a:rPr>
                        <a:t>렌탈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300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-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비품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인건비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2000~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재료비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300~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a대한늬우스L" pitchFamily="18" charset="-127"/>
                          <a:ea typeface="a대한늬우스L" pitchFamily="18" charset="-127"/>
                        </a:rPr>
                        <a:t>마케팅비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230~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a대한늬우스L" pitchFamily="18" charset="-127"/>
                          <a:ea typeface="a대한늬우스L" pitchFamily="18" charset="-127"/>
                        </a:rPr>
                        <a:t>판촉비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100~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소  계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850~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2630~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3500(3480)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98812" y="106144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만원</a:t>
            </a:r>
            <a:r>
              <a:rPr lang="en-US" altLang="ko-KR" sz="1200" b="1" dirty="0" smtClean="0"/>
              <a:t>)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718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1"/>
            <a:ext cx="6912768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-4(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경</a:t>
            </a:r>
            <a:r>
              <a:rPr lang="ko-KR" alt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상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 운영비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차트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3013697309"/>
              </p:ext>
            </p:extLst>
          </p:nvPr>
        </p:nvGraphicFramePr>
        <p:xfrm>
          <a:off x="323528" y="1268760"/>
          <a:ext cx="856895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9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5904656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-5(</a:t>
            </a:r>
            <a:r>
              <a:rPr lang="ko-KR" altLang="en-US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기업 성장 지표</a:t>
            </a:r>
            <a:r>
              <a:rPr lang="en-US" altLang="ko-KR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</a:t>
            </a:r>
            <a:r>
              <a:rPr lang="ko-KR" altLang="en-US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목표</a:t>
            </a:r>
            <a:r>
              <a:rPr lang="en-US" altLang="ko-KR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509142"/>
              </p:ext>
            </p:extLst>
          </p:nvPr>
        </p:nvGraphicFramePr>
        <p:xfrm>
          <a:off x="395536" y="1484784"/>
          <a:ext cx="8328239" cy="1787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70"/>
                <a:gridCol w="1519453"/>
                <a:gridCol w="1061684"/>
                <a:gridCol w="930069"/>
                <a:gridCol w="753113"/>
                <a:gridCol w="930069"/>
                <a:gridCol w="1434681"/>
              </a:tblGrid>
              <a:tr h="47080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매출액</a:t>
                      </a:r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latin typeface="a대한늬우스L" pitchFamily="18" charset="-127"/>
                          <a:ea typeface="a대한늬우스L" pitchFamily="18" charset="-127"/>
                        </a:rPr>
                        <a:t>교습비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(1H)</a:t>
                      </a: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평균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문 의 량</a:t>
                      </a:r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월평균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등  </a:t>
                      </a:r>
                      <a:r>
                        <a:rPr lang="ko-KR" altLang="en-US" sz="1400" dirty="0" err="1" smtClean="0">
                          <a:latin typeface="a대한늬우스L" pitchFamily="18" charset="-127"/>
                          <a:ea typeface="a대한늬우스L" pitchFamily="18" charset="-127"/>
                        </a:rPr>
                        <a:t>록</a:t>
                      </a:r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월평균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인당 등록금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평균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수익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예상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2018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(</a:t>
                      </a:r>
                      <a:r>
                        <a:rPr lang="ko-KR" altLang="en-US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상반기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)(</a:t>
                      </a:r>
                      <a:r>
                        <a:rPr lang="ko-KR" altLang="en-US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개원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15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500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150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30%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40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6000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2018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(</a:t>
                      </a:r>
                      <a:r>
                        <a:rPr lang="ko-KR" altLang="en-US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하반기</a:t>
                      </a:r>
                      <a:r>
                        <a:rPr lang="en-US" altLang="ko-KR" sz="14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)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15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700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280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30%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40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억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1200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943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2019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latinLnBrk="1"/>
                      <a:endParaRPr lang="en-US" altLang="ko-KR" sz="14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17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800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320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40%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45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억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4400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55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2020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1000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400 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건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40%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45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억 </a:t>
                      </a:r>
                      <a:r>
                        <a:rPr lang="en-US" altLang="ko-KR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8000</a:t>
                      </a:r>
                      <a:r>
                        <a:rPr lang="ko-KR" altLang="en-US" sz="14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sz="1400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차트 1"/>
          <p:cNvGraphicFramePr/>
          <p:nvPr>
            <p:extLst>
              <p:ext uri="{D42A27DB-BD31-4B8C-83A1-F6EECF244321}">
                <p14:modId xmlns:p14="http://schemas.microsoft.com/office/powerpoint/2010/main" val="2302740316"/>
              </p:ext>
            </p:extLst>
          </p:nvPr>
        </p:nvGraphicFramePr>
        <p:xfrm>
          <a:off x="395536" y="3356992"/>
          <a:ext cx="83405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800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66247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-5(</a:t>
            </a:r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매출 계획 재무 재표 예상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latin typeface="a옛날목욕탕B" pitchFamily="18" charset="-127"/>
              <a:ea typeface="a옛날목욕탕B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54717"/>
              </p:ext>
            </p:extLst>
          </p:nvPr>
        </p:nvGraphicFramePr>
        <p:xfrm>
          <a:off x="395536" y="1211168"/>
          <a:ext cx="835292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024336"/>
                <a:gridCol w="2952328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2018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2019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매출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777,000,000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1,340,000,000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매출 원가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116,550,000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201,000,000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en-US" altLang="ko-KR" sz="1400" dirty="0" smtClean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매출 총 이익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660,450,000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1,139,000,000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latin typeface="Adobe 고딕 Std B" pitchFamily="34" charset="-127"/>
                          <a:ea typeface="Adobe 고딕 Std B" pitchFamily="34" charset="-127"/>
                        </a:rPr>
                        <a:t>판매비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 와 관리비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326,600,000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en-US" altLang="ko-KR" sz="1400" dirty="0" smtClean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495,500,000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  - </a:t>
                      </a:r>
                      <a:r>
                        <a:rPr lang="ko-KR" altLang="en-US" sz="1400" dirty="0" err="1" smtClean="0">
                          <a:latin typeface="Adobe 고딕 Std B" pitchFamily="34" charset="-127"/>
                          <a:ea typeface="Adobe 고딕 Std B" pitchFamily="34" charset="-127"/>
                        </a:rPr>
                        <a:t>판매비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233,100,000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402,000,000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aseline="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  </a:t>
                      </a:r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-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관리비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93,500,000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93,500,000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영업이익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333,850,000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769,750,000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기타수익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5,000,000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10,000,000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법인세비용차감전 순이익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338,850,000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en-US" altLang="ko-KR" sz="1400" dirty="0" smtClean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779,750,000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법인세비용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33,885,000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77,975,000 </a:t>
                      </a:r>
                      <a:r>
                        <a:rPr lang="ko-KR" altLang="en-US" sz="1400" dirty="0" smtClean="0"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dirty="0"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당기 순 이익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304,965,000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b="1" dirty="0" smtClean="0">
                          <a:solidFill>
                            <a:srgbClr val="FF0000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701,775,000 </a:t>
                      </a:r>
                      <a:r>
                        <a:rPr lang="ko-KR" altLang="en-US" sz="1400" b="1" dirty="0" smtClean="0">
                          <a:solidFill>
                            <a:srgbClr val="FF0000"/>
                          </a:solidFill>
                          <a:latin typeface="Adobe 고딕 Std B" pitchFamily="34" charset="-127"/>
                          <a:ea typeface="Adobe 고딕 Std B" pitchFamily="34" charset="-127"/>
                        </a:rPr>
                        <a:t>원</a:t>
                      </a:r>
                      <a:endParaRPr lang="ko-KR" altLang="en-US" sz="1400" b="1" dirty="0">
                        <a:solidFill>
                          <a:srgbClr val="FF0000"/>
                        </a:solidFill>
                        <a:latin typeface="Adobe 고딕 Std B" pitchFamily="34" charset="-127"/>
                        <a:ea typeface="Adobe 고딕 Std B" pitchFamily="34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정보통신에 산업발달에 컴퓨터 교육은 이제 기본이 되는 형태이다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.  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그에 따른 교육사업은 무궁무진한 시장성을 가지고 있으며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, </a:t>
            </a:r>
            <a:r>
              <a:rPr lang="ko-KR" altLang="en-US" sz="1800" dirty="0" smtClean="0">
                <a:solidFill>
                  <a:schemeClr val="accent1"/>
                </a:solidFill>
                <a:latin typeface="a대한늬우스L" pitchFamily="18" charset="-127"/>
                <a:ea typeface="a대한늬우스L" pitchFamily="18" charset="-127"/>
              </a:rPr>
              <a:t>미래 지향적인 사업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이 아닐 수 없다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.</a:t>
            </a:r>
            <a:endParaRPr lang="en-US" altLang="ko-KR" sz="1800" dirty="0">
              <a:latin typeface="a대한늬우스L" pitchFamily="18" charset="-127"/>
              <a:ea typeface="a대한늬우스L" pitchFamily="18" charset="-127"/>
            </a:endParaRPr>
          </a:p>
          <a:p>
            <a:pPr>
              <a:buFont typeface="Wingdings" pitchFamily="2" charset="2"/>
              <a:buChar char="§"/>
            </a:pPr>
            <a:endParaRPr lang="en-US" altLang="ko-KR" sz="1800" dirty="0" smtClean="0">
              <a:latin typeface="a대한늬우스L" pitchFamily="18" charset="-127"/>
              <a:ea typeface="a대한늬우스L" pitchFamily="18" charset="-127"/>
            </a:endParaRPr>
          </a:p>
          <a:p>
            <a:pPr>
              <a:buFont typeface="Wingdings" pitchFamily="2" charset="2"/>
              <a:buChar char="§"/>
            </a:pP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현재 </a:t>
            </a:r>
            <a:r>
              <a:rPr lang="en-US" altLang="ko-KR" sz="1800" dirty="0" smtClean="0">
                <a:solidFill>
                  <a:schemeClr val="accent1"/>
                </a:solidFill>
                <a:latin typeface="a대한늬우스L" pitchFamily="18" charset="-127"/>
                <a:ea typeface="a대한늬우스L" pitchFamily="18" charset="-127"/>
              </a:rPr>
              <a:t>4</a:t>
            </a:r>
            <a:r>
              <a:rPr lang="ko-KR" altLang="en-US" sz="1800" dirty="0" smtClean="0">
                <a:solidFill>
                  <a:schemeClr val="accent1"/>
                </a:solidFill>
                <a:latin typeface="a대한늬우스L" pitchFamily="18" charset="-127"/>
                <a:ea typeface="a대한늬우스L" pitchFamily="18" charset="-127"/>
              </a:rPr>
              <a:t>차 산업혁명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으로 인공지능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, </a:t>
            </a:r>
            <a:r>
              <a:rPr lang="ko-KR" altLang="en-US" sz="1800" dirty="0" err="1" smtClean="0">
                <a:latin typeface="a대한늬우스L" pitchFamily="18" charset="-127"/>
                <a:ea typeface="a대한늬우스L" pitchFamily="18" charset="-127"/>
              </a:rPr>
              <a:t>모바일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, </a:t>
            </a:r>
            <a:r>
              <a:rPr lang="ko-KR" altLang="en-US" sz="1800" dirty="0" err="1" smtClean="0">
                <a:latin typeface="a대한늬우스L" pitchFamily="18" charset="-127"/>
                <a:ea typeface="a대한늬우스L" pitchFamily="18" charset="-127"/>
              </a:rPr>
              <a:t>빅데이터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 등 정보통신 기술이 사회 전반으로 융합되어 혁신적인 변화가 진행되고 있다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. 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그에 걸 맞는 </a:t>
            </a:r>
            <a:r>
              <a:rPr lang="ko-KR" altLang="en-US" sz="1800" dirty="0" smtClean="0">
                <a:solidFill>
                  <a:schemeClr val="accent1"/>
                </a:solidFill>
                <a:latin typeface="a대한늬우스L" pitchFamily="18" charset="-127"/>
                <a:ea typeface="a대한늬우스L" pitchFamily="18" charset="-127"/>
              </a:rPr>
              <a:t>수준 높은 교육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을 통해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정보통신 인재들을 배양한다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.</a:t>
            </a:r>
          </a:p>
          <a:p>
            <a:pPr>
              <a:buFontTx/>
              <a:buChar char="-"/>
            </a:pPr>
            <a:endParaRPr lang="en-US" altLang="ko-KR" sz="1800" dirty="0">
              <a:latin typeface="a대한늬우스L" pitchFamily="18" charset="-127"/>
              <a:ea typeface="a대한늬우스L" pitchFamily="18" charset="-127"/>
            </a:endParaRPr>
          </a:p>
          <a:p>
            <a:pPr>
              <a:buFontTx/>
              <a:buChar char="-"/>
            </a:pPr>
            <a:endParaRPr lang="en-US" altLang="ko-KR" sz="1800" dirty="0">
              <a:latin typeface="a대한늬우스L" pitchFamily="18" charset="-127"/>
              <a:ea typeface="a대한늬우스L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76672"/>
            <a:ext cx="3096344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 배경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02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66247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-6(</a:t>
            </a:r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향후 추진 계획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7" name="줄무늬가 있는 오른쪽 화살표 6"/>
          <p:cNvSpPr/>
          <p:nvPr/>
        </p:nvSpPr>
        <p:spPr>
          <a:xfrm>
            <a:off x="611560" y="2997901"/>
            <a:ext cx="1584176" cy="1584176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a대한늬우스M" pitchFamily="18" charset="-127"/>
                <a:ea typeface="a대한늬우스M" pitchFamily="18" charset="-127"/>
              </a:rPr>
              <a:t>안정</a:t>
            </a:r>
            <a:r>
              <a:rPr lang="ko-KR" altLang="en-US" dirty="0">
                <a:solidFill>
                  <a:schemeClr val="tx1"/>
                </a:solidFill>
                <a:latin typeface="a대한늬우스M" pitchFamily="18" charset="-127"/>
                <a:ea typeface="a대한늬우스M" pitchFamily="18" charset="-127"/>
              </a:rPr>
              <a:t>기</a:t>
            </a:r>
          </a:p>
        </p:txBody>
      </p:sp>
      <p:sp>
        <p:nvSpPr>
          <p:cNvPr id="8" name="줄무늬가 있는 오른쪽 화살표 7"/>
          <p:cNvSpPr/>
          <p:nvPr/>
        </p:nvSpPr>
        <p:spPr>
          <a:xfrm>
            <a:off x="2195257" y="2997901"/>
            <a:ext cx="1584176" cy="1584176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줄무늬가 있는 오른쪽 화살표 8"/>
          <p:cNvSpPr/>
          <p:nvPr/>
        </p:nvSpPr>
        <p:spPr>
          <a:xfrm>
            <a:off x="3761267" y="2997901"/>
            <a:ext cx="1584176" cy="1584176"/>
          </a:xfrm>
          <a:prstGeom prst="strip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줄무늬가 있는 오른쪽 화살표 9"/>
          <p:cNvSpPr/>
          <p:nvPr/>
        </p:nvSpPr>
        <p:spPr>
          <a:xfrm>
            <a:off x="5345443" y="2984905"/>
            <a:ext cx="1584176" cy="1584176"/>
          </a:xfrm>
          <a:prstGeom prst="strip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줄무늬가 있는 오른쪽 화살표 10"/>
          <p:cNvSpPr/>
          <p:nvPr/>
        </p:nvSpPr>
        <p:spPr>
          <a:xfrm>
            <a:off x="6948264" y="2983816"/>
            <a:ext cx="1584176" cy="1584176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a대한늬우스M" pitchFamily="18" charset="-127"/>
                <a:ea typeface="a대한늬우스M" pitchFamily="18" charset="-127"/>
              </a:rPr>
              <a:t>안정기</a:t>
            </a:r>
            <a:endParaRPr lang="ko-KR" altLang="en-US" dirty="0">
              <a:solidFill>
                <a:schemeClr val="tx1"/>
              </a:solidFill>
              <a:latin typeface="a대한늬우스M" pitchFamily="18" charset="-127"/>
              <a:ea typeface="a대한늬우스M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2195736" y="2421837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746449" y="2421837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345443" y="2421837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929619" y="2421837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98195" y="4670635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2019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년 상반기 </a:t>
            </a:r>
            <a:endParaRPr lang="en-US" altLang="ko-KR" sz="1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* 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별관 및 확장</a:t>
            </a:r>
            <a:endParaRPr lang="en-US" altLang="ko-KR" sz="10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8973" y="2042052"/>
            <a:ext cx="7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대한늬우스M" pitchFamily="18" charset="-127"/>
                <a:ea typeface="a대한늬우스M" pitchFamily="18" charset="-127"/>
              </a:rPr>
              <a:t>2019</a:t>
            </a:r>
            <a:r>
              <a:rPr lang="ko-KR" altLang="en-US" sz="1400" dirty="0" smtClean="0">
                <a:latin typeface="a대한늬우스M" pitchFamily="18" charset="-127"/>
                <a:ea typeface="a대한늬우스M" pitchFamily="18" charset="-127"/>
              </a:rPr>
              <a:t>년</a:t>
            </a:r>
            <a:endParaRPr lang="en-US" altLang="ko-KR" sz="1400" dirty="0" smtClean="0">
              <a:latin typeface="a대한늬우스M" pitchFamily="18" charset="-127"/>
              <a:ea typeface="a대한늬우스M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50165" y="2031464"/>
            <a:ext cx="7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대한늬우스M" pitchFamily="18" charset="-127"/>
                <a:ea typeface="a대한늬우스M" pitchFamily="18" charset="-127"/>
              </a:rPr>
              <a:t>2020</a:t>
            </a:r>
            <a:r>
              <a:rPr lang="ko-KR" altLang="en-US" sz="1400" dirty="0" smtClean="0">
                <a:latin typeface="a대한늬우스M" pitchFamily="18" charset="-127"/>
                <a:ea typeface="a대한늬우스M" pitchFamily="18" charset="-127"/>
              </a:rPr>
              <a:t>년</a:t>
            </a:r>
            <a:endParaRPr lang="en-US" altLang="ko-KR" sz="1400" dirty="0" smtClean="0">
              <a:latin typeface="a대한늬우스M" pitchFamily="18" charset="-127"/>
              <a:ea typeface="a대한늬우스M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9159" y="2061797"/>
            <a:ext cx="7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대한늬우스M" pitchFamily="18" charset="-127"/>
                <a:ea typeface="a대한늬우스M" pitchFamily="18" charset="-127"/>
              </a:rPr>
              <a:t>2021</a:t>
            </a:r>
            <a:r>
              <a:rPr lang="ko-KR" altLang="en-US" sz="1400" dirty="0" smtClean="0">
                <a:latin typeface="a대한늬우스M" pitchFamily="18" charset="-127"/>
                <a:ea typeface="a대한늬우스M" pitchFamily="18" charset="-127"/>
              </a:rPr>
              <a:t>년</a:t>
            </a:r>
            <a:endParaRPr lang="en-US" altLang="ko-KR" sz="1400" dirty="0" smtClean="0">
              <a:latin typeface="a대한늬우스M" pitchFamily="18" charset="-127"/>
              <a:ea typeface="a대한늬우스M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33335" y="2042052"/>
            <a:ext cx="79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a대한늬우스M" pitchFamily="18" charset="-127"/>
                <a:ea typeface="a대한늬우스M" pitchFamily="18" charset="-127"/>
              </a:rPr>
              <a:t>2022</a:t>
            </a:r>
            <a:r>
              <a:rPr lang="ko-KR" altLang="en-US" sz="1400" dirty="0" smtClean="0">
                <a:latin typeface="a대한늬우스M" pitchFamily="18" charset="-127"/>
                <a:ea typeface="a대한늬우스M" pitchFamily="18" charset="-127"/>
              </a:rPr>
              <a:t>년</a:t>
            </a:r>
            <a:endParaRPr lang="en-US" altLang="ko-KR" sz="1400" dirty="0" smtClean="0">
              <a:latin typeface="a대한늬우스M" pitchFamily="18" charset="-127"/>
              <a:ea typeface="a대한늬우스M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05150" y="5158141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2019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년 하반기 </a:t>
            </a:r>
            <a:endParaRPr lang="en-US" altLang="ko-KR" sz="1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r"/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* 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회계학과 오픈</a:t>
            </a:r>
            <a:endParaRPr lang="en-US" altLang="ko-KR" sz="1000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46448" y="472609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2020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년  </a:t>
            </a:r>
            <a:endParaRPr lang="en-US" altLang="ko-KR" sz="1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* 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강남 지점 </a:t>
            </a:r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64088" y="4726093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2021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년 서울</a:t>
            </a:r>
            <a:endParaRPr lang="en-US" altLang="ko-KR" sz="1000" dirty="0" smtClean="0">
              <a:latin typeface="Adobe 고딕 Std B" pitchFamily="34" charset="-127"/>
              <a:ea typeface="Adobe 고딕 Std B" pitchFamily="34" charset="-127"/>
            </a:endParaRPr>
          </a:p>
          <a:p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* 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신촌 지점 </a:t>
            </a:r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OPEN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23928" y="5173742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2020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년 하반기</a:t>
            </a:r>
            <a:endParaRPr lang="en-US" altLang="ko-KR" sz="1000" dirty="0" smtClean="0">
              <a:latin typeface="Adobe 고딕 Std B" pitchFamily="34" charset="-127"/>
              <a:ea typeface="Adobe 고딕 Std B" pitchFamily="34" charset="-127"/>
            </a:endParaRPr>
          </a:p>
          <a:p>
            <a:pPr algn="r"/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*</a:t>
            </a:r>
            <a:r>
              <a:rPr lang="ko-KR" altLang="en-US" sz="1000" dirty="0" smtClean="0">
                <a:latin typeface="Adobe 고딕 Std B" pitchFamily="34" charset="-127"/>
                <a:ea typeface="Adobe 고딕 Std B" pitchFamily="34" charset="-127"/>
              </a:rPr>
              <a:t>게임학과 </a:t>
            </a:r>
            <a:r>
              <a:rPr lang="en-US" altLang="ko-KR" sz="1000" dirty="0" smtClean="0">
                <a:latin typeface="Adobe 고딕 Std B" pitchFamily="34" charset="-127"/>
                <a:ea typeface="Adobe 고딕 Std B" pitchFamily="34" charset="-127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4738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6624736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-7 (</a:t>
            </a:r>
            <a:r>
              <a:rPr lang="ko-KR" altLang="en-US" sz="3200" dirty="0" smtClean="0">
                <a:latin typeface="a옛날목욕탕B" pitchFamily="18" charset="-127"/>
                <a:ea typeface="a옛날목욕탕B" pitchFamily="18" charset="-127"/>
              </a:rPr>
              <a:t>제안</a:t>
            </a:r>
            <a:r>
              <a:rPr lang="en-US" altLang="ko-KR" sz="3200" dirty="0" smtClean="0"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27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내용</a:t>
            </a:r>
            <a:endParaRPr lang="en-US" altLang="ko-KR" sz="1800" dirty="0" smtClean="0">
              <a:latin typeface="a대한늬우스L" pitchFamily="18" charset="-127"/>
              <a:ea typeface="a대한늬우스L" pitchFamily="18" charset="-127"/>
            </a:endParaRPr>
          </a:p>
          <a:p>
            <a:pPr marL="0" indent="0">
              <a:buNone/>
            </a:pPr>
            <a:endParaRPr lang="en-US" altLang="ko-KR" sz="1800" dirty="0">
              <a:latin typeface="a대한늬우스L" pitchFamily="18" charset="-127"/>
              <a:ea typeface="a대한늬우스L" pitchFamily="18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매월 매출액 발생 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3% 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지급</a:t>
            </a:r>
            <a:endParaRPr lang="en-US" altLang="ko-KR" sz="1800" dirty="0" smtClean="0">
              <a:latin typeface="a대한늬우스L" pitchFamily="18" charset="-127"/>
              <a:ea typeface="a대한늬우스L" pitchFamily="18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월 매출 보고</a:t>
            </a:r>
            <a:endParaRPr lang="en-US" altLang="ko-KR" sz="1800" dirty="0" smtClean="0">
              <a:latin typeface="a대한늬우스L" pitchFamily="18" charset="-127"/>
              <a:ea typeface="a대한늬우스L" pitchFamily="18" charset="-127"/>
            </a:endParaRPr>
          </a:p>
          <a:p>
            <a:pPr marL="0" indent="0">
              <a:buNone/>
            </a:pP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연 재 계약 가능</a:t>
            </a:r>
            <a:endParaRPr lang="en-US" altLang="ko-KR" sz="1800" dirty="0" smtClean="0">
              <a:latin typeface="a대한늬우스L" pitchFamily="18" charset="-127"/>
              <a:ea typeface="a대한늬우스L" pitchFamily="18" charset="-127"/>
            </a:endParaRPr>
          </a:p>
          <a:p>
            <a:pPr marL="0" indent="0">
              <a:buNone/>
            </a:pPr>
            <a:endParaRPr lang="en-US" altLang="ko-KR" sz="1800" dirty="0">
              <a:latin typeface="a대한늬우스L" pitchFamily="18" charset="-127"/>
              <a:ea typeface="a대한늬우스L" pitchFamily="18" charset="-127"/>
            </a:endParaRPr>
          </a:p>
          <a:p>
            <a:pPr>
              <a:buFontTx/>
              <a:buChar char="-"/>
            </a:pPr>
            <a:endParaRPr lang="en-US" altLang="ko-KR" sz="1800" dirty="0">
              <a:latin typeface="a대한늬우스L" pitchFamily="18" charset="-127"/>
              <a:ea typeface="a대한늬우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85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1540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- 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오늘날 급변하는 사회에 </a:t>
            </a:r>
            <a:r>
              <a:rPr lang="ko-KR" altLang="en-US" sz="1800" b="1" u="sng" dirty="0" smtClean="0">
                <a:latin typeface="a대한늬우스L" pitchFamily="18" charset="-127"/>
                <a:ea typeface="a대한늬우스L" pitchFamily="18" charset="-127"/>
              </a:rPr>
              <a:t>컴퓨터교육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은 </a:t>
            </a:r>
            <a:r>
              <a:rPr lang="ko-KR" altLang="en-US" sz="1800" dirty="0" smtClean="0">
                <a:solidFill>
                  <a:schemeClr val="accent1"/>
                </a:solidFill>
                <a:latin typeface="a대한늬우스L" pitchFamily="18" charset="-127"/>
                <a:ea typeface="a대한늬우스L" pitchFamily="18" charset="-127"/>
              </a:rPr>
              <a:t>미래 지향적인 교육사업임</a:t>
            </a:r>
            <a:r>
              <a:rPr lang="ko-KR" altLang="en-US" sz="1800" dirty="0" smtClean="0">
                <a:latin typeface="a대한늬우스L" pitchFamily="18" charset="-127"/>
                <a:ea typeface="a대한늬우스L" pitchFamily="18" charset="-127"/>
              </a:rPr>
              <a:t>에 틀림없다</a:t>
            </a:r>
            <a:r>
              <a:rPr lang="en-US" altLang="ko-KR" sz="1800" dirty="0" smtClean="0">
                <a:latin typeface="a대한늬우스L" pitchFamily="18" charset="-127"/>
                <a:ea typeface="a대한늬우스L" pitchFamily="18" charset="-127"/>
              </a:rPr>
              <a:t>. </a:t>
            </a:r>
            <a:endParaRPr lang="en-US" altLang="ko-KR" sz="1800" dirty="0">
              <a:latin typeface="a대한늬우스L" pitchFamily="18" charset="-127"/>
              <a:ea typeface="a대한늬우스L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08609"/>
              </p:ext>
            </p:extLst>
          </p:nvPr>
        </p:nvGraphicFramePr>
        <p:xfrm>
          <a:off x="611560" y="3165925"/>
          <a:ext cx="7920880" cy="311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25871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재무적 목표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비재무적 목표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50620"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초기 연</a:t>
                      </a:r>
                      <a:r>
                        <a:rPr lang="ko-KR" altLang="en-US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매출 </a:t>
                      </a:r>
                      <a:r>
                        <a:rPr lang="en-US" altLang="ko-KR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10</a:t>
                      </a:r>
                      <a:r>
                        <a:rPr lang="ko-KR" altLang="en-US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억 달성 </a:t>
                      </a: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지역 시장 점유율 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(20%)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안정적 영업이익 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(40%)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수강생을 만족시키는 교육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.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dirty="0" err="1" smtClean="0">
                          <a:latin typeface="a대한늬우스L" pitchFamily="18" charset="-127"/>
                          <a:ea typeface="a대한늬우스L" pitchFamily="18" charset="-127"/>
                        </a:rPr>
                        <a:t>트렌드에</a:t>
                      </a: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a대한늬우스L" pitchFamily="18" charset="-127"/>
                          <a:ea typeface="a대한늬우스L" pitchFamily="18" charset="-127"/>
                        </a:rPr>
                        <a:t>걸맞는</a:t>
                      </a: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교육과정개발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.</a:t>
                      </a:r>
                    </a:p>
                    <a:p>
                      <a:pPr marL="285750" indent="-285750" latinLnBrk="1">
                        <a:buFont typeface="Arial" pitchFamily="34" charset="0"/>
                        <a:buChar char="•"/>
                      </a:pP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지속성장을 목표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.</a:t>
                      </a:r>
                    </a:p>
                    <a:p>
                      <a:pPr latinLnBrk="1"/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latinLnBrk="1"/>
                      <a:endParaRPr lang="ko-KR" altLang="en-US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76672"/>
            <a:ext cx="3096344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 목적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49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644685"/>
              </p:ext>
            </p:extLst>
          </p:nvPr>
        </p:nvGraphicFramePr>
        <p:xfrm>
          <a:off x="683568" y="1340768"/>
          <a:ext cx="7776864" cy="50255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48272"/>
                <a:gridCol w="2736304"/>
                <a:gridCol w="2592288"/>
              </a:tblGrid>
              <a:tr h="43204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Vision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Mission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0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Core</a:t>
                      </a:r>
                      <a:r>
                        <a:rPr lang="en-US" altLang="ko-KR" b="0" baseline="0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 value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93509">
                <a:tc>
                  <a:txBody>
                    <a:bodyPr/>
                    <a:lstStyle/>
                    <a:p>
                      <a:pPr marL="285750" indent="-285750" latinLnBrk="1">
                        <a:buFont typeface="Wingdings" pitchFamily="2" charset="2"/>
                        <a:buChar char="ü"/>
                      </a:pP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질 높은 교육으로 다가올 미래에 준비된 인재양성 교육기관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.</a:t>
                      </a:r>
                    </a:p>
                    <a:p>
                      <a:pPr marL="285750" indent="-285750" latinLnBrk="1">
                        <a:buFont typeface="Wingdings" pitchFamily="2" charset="2"/>
                        <a:buChar char="ü"/>
                      </a:pP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Wingdings" pitchFamily="2" charset="2"/>
                        <a:buChar char="ü"/>
                      </a:pP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4</a:t>
                      </a: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차 산업혁명에 걸맞은 </a:t>
                      </a: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r>
                        <a:rPr lang="ko-KR" altLang="en-US" dirty="0" smtClean="0">
                          <a:solidFill>
                            <a:srgbClr val="0070C0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    교육커리큘럼</a:t>
                      </a: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 진행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.</a:t>
                      </a: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marL="0" indent="0" latinLnBrk="1">
                        <a:buFont typeface="Wingdings" pitchFamily="2" charset="2"/>
                        <a:buNone/>
                      </a:pPr>
                      <a:endParaRPr lang="en-US" altLang="ko-KR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- </a:t>
                      </a: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수강생을 만족시키는 교육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.</a:t>
                      </a:r>
                    </a:p>
                    <a:p>
                      <a:pPr latinLnBrk="1"/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- </a:t>
                      </a:r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지속성장을 목표</a:t>
                      </a:r>
                      <a:r>
                        <a:rPr lang="en-US" altLang="ko-KR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.</a:t>
                      </a:r>
                    </a:p>
                    <a:p>
                      <a:pPr latinLnBrk="1"/>
                      <a:endParaRPr lang="ko-KR" altLang="en-US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76672"/>
            <a:ext cx="3240360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비전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/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경영 및 철학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49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268760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ko-KR" altLang="en-US" dirty="0" err="1" smtClean="0">
                <a:latin typeface="a대한늬우스L" pitchFamily="18" charset="-127"/>
                <a:ea typeface="a대한늬우스L" pitchFamily="18" charset="-127"/>
              </a:rPr>
              <a:t>하이미디어컴퓨터학원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(3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위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)</a:t>
            </a:r>
            <a:endParaRPr lang="en-US" altLang="ko-KR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1993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년 개원 가장 체계적인 계획적인 학원으로서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,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현재까지도 컴퓨터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교육개발에 </a:t>
            </a:r>
            <a:r>
              <a:rPr lang="ko-KR" altLang="en-US" dirty="0" err="1">
                <a:latin typeface="a대한늬우스L" pitchFamily="18" charset="-127"/>
                <a:ea typeface="a대한늬우스L" pitchFamily="18" charset="-127"/>
              </a:rPr>
              <a:t>매진하고있는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 가장 위협적인 학원이다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.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직업전문학교 형태를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띄고 있다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.</a:t>
            </a:r>
          </a:p>
          <a:p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3816424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전국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/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지역 시장 현황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38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4320480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-1(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법인설립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502291"/>
              </p:ext>
            </p:extLst>
          </p:nvPr>
        </p:nvGraphicFramePr>
        <p:xfrm>
          <a:off x="467544" y="1628800"/>
          <a:ext cx="8208912" cy="440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3024336"/>
                <a:gridCol w="1224136"/>
                <a:gridCol w="2856656"/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법인명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㈜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OOOOOO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                                           자본금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: 5000</a:t>
                      </a:r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만원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0728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사내이사</a:t>
                      </a:r>
                      <a:endParaRPr lang="ko-KR" altLang="en-US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전</a:t>
                      </a:r>
                      <a:r>
                        <a:rPr lang="en-US" altLang="ko-KR" sz="18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OO</a:t>
                      </a:r>
                      <a:endParaRPr lang="en-US" altLang="ko-KR" sz="18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latinLnBrk="1"/>
                      <a:r>
                        <a:rPr lang="en-US" altLang="ko-KR" sz="12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- </a:t>
                      </a:r>
                      <a:r>
                        <a:rPr lang="ko-KR" altLang="en-US" sz="12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인하대학원 경영대학원 </a:t>
                      </a:r>
                      <a:r>
                        <a:rPr lang="en-US" altLang="ko-KR" sz="12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(MBA) </a:t>
                      </a:r>
                      <a:r>
                        <a:rPr lang="ko-KR" altLang="en-US" sz="12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석사졸업</a:t>
                      </a:r>
                      <a:endParaRPr lang="en-US" altLang="ko-KR" sz="12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latinLnBrk="1"/>
                      <a:endParaRPr lang="en-US" altLang="ko-KR" sz="12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사내이사</a:t>
                      </a:r>
                      <a:endParaRPr lang="en-US" altLang="ko-KR" sz="18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홍</a:t>
                      </a:r>
                      <a:r>
                        <a:rPr lang="en-US" altLang="ko-KR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OO</a:t>
                      </a: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2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인하공전 항공기계과 졸업</a:t>
                      </a:r>
                      <a:endParaRPr lang="en-US" altLang="ko-KR" sz="12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  <a:p>
                      <a:pPr marL="171450" indent="-171450" latinLnBrk="1">
                        <a:buFontTx/>
                        <a:buChar char="-"/>
                      </a:pPr>
                      <a:r>
                        <a:rPr lang="ko-KR" altLang="en-US" sz="12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벤처 활동 다수</a:t>
                      </a:r>
                      <a:endParaRPr lang="en-US" altLang="ko-KR" sz="12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469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감사</a:t>
                      </a:r>
                      <a:endParaRPr lang="ko-KR" altLang="en-US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8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홍</a:t>
                      </a:r>
                      <a:r>
                        <a:rPr lang="en-US" altLang="ko-KR" sz="18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OO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- </a:t>
                      </a:r>
                      <a:r>
                        <a:rPr lang="ko-KR" altLang="en-US" sz="120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연세대학교 경영학과</a:t>
                      </a:r>
                      <a:endParaRPr lang="en-US" altLang="ko-KR" sz="12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사내이사</a:t>
                      </a:r>
                      <a:endParaRPr lang="en-US" altLang="ko-KR" sz="18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김</a:t>
                      </a:r>
                      <a:r>
                        <a:rPr lang="en-US" altLang="ko-KR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43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4320480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-1(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경영실무</a:t>
            </a:r>
            <a:r>
              <a:rPr lang="ko-KR" alt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395094"/>
              </p:ext>
            </p:extLst>
          </p:nvPr>
        </p:nvGraphicFramePr>
        <p:xfrm>
          <a:off x="467544" y="1628800"/>
          <a:ext cx="8208912" cy="440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784"/>
                <a:gridCol w="3024336"/>
                <a:gridCol w="1224136"/>
                <a:gridCol w="2856656"/>
              </a:tblGrid>
              <a:tr h="3600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법인명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㈜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  <a:latin typeface="a대한늬우스L" pitchFamily="18" charset="-127"/>
                          <a:ea typeface="a대한늬우스L" pitchFamily="18" charset="-127"/>
                        </a:rPr>
                        <a:t>OOOOOO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40728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대표</a:t>
                      </a:r>
                      <a:endParaRPr lang="ko-KR" altLang="en-US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12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부장</a:t>
                      </a:r>
                      <a:endParaRPr lang="en-US" altLang="ko-KR" sz="18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endParaRPr lang="en-US" altLang="ko-KR" sz="1200" baseline="0" dirty="0" smtClean="0">
                        <a:solidFill>
                          <a:srgbClr val="FF0000"/>
                        </a:solidFill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3469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과장</a:t>
                      </a:r>
                      <a:endParaRPr lang="ko-KR" altLang="en-US" dirty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endParaRPr lang="en-US" altLang="ko-KR" sz="180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ko-KR" altLang="en-US" sz="1800" baseline="0" dirty="0" smtClean="0">
                          <a:latin typeface="a대한늬우스L" pitchFamily="18" charset="-127"/>
                          <a:ea typeface="a대한늬우스L" pitchFamily="18" charset="-127"/>
                        </a:rPr>
                        <a:t>이하 채용</a:t>
                      </a:r>
                      <a:endParaRPr lang="en-US" altLang="ko-KR" sz="18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endParaRPr lang="en-US" altLang="ko-KR" sz="1200" baseline="0" dirty="0" smtClean="0">
                        <a:latin typeface="a대한늬우스L" pitchFamily="18" charset="-127"/>
                        <a:ea typeface="a대한늬우스L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1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4320480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-1(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실무 조직도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63888" y="1268760"/>
            <a:ext cx="1800200" cy="72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83568" y="1274979"/>
            <a:ext cx="1800200" cy="72008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63888" y="2348880"/>
            <a:ext cx="1800200" cy="72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남성팀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444208" y="2348880"/>
            <a:ext cx="1800200" cy="72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latin typeface="Adobe 고딕 Std B" pitchFamily="34" charset="-127"/>
                <a:ea typeface="Adobe 고딕 Std B" pitchFamily="34" charset="-127"/>
              </a:rPr>
              <a:t>경영지원팀</a:t>
            </a:r>
            <a:endParaRPr lang="ko-KR" altLang="en-US" dirty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10" name="직선 연결선 9"/>
          <p:cNvCxnSpPr>
            <a:stCxn id="5" idx="2"/>
            <a:endCxn id="7" idx="0"/>
          </p:cNvCxnSpPr>
          <p:nvPr/>
        </p:nvCxnSpPr>
        <p:spPr>
          <a:xfrm>
            <a:off x="4463988" y="1988840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683568" y="2348880"/>
            <a:ext cx="1800200" cy="72008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Adobe 고딕 Std B" pitchFamily="34" charset="-127"/>
                <a:ea typeface="Adobe 고딕 Std B" pitchFamily="34" charset="-127"/>
              </a:rPr>
              <a:t>영업총</a:t>
            </a:r>
            <a:r>
              <a:rPr lang="ko-KR" altLang="en-US" dirty="0">
                <a:latin typeface="Adobe 고딕 Std B" pitchFamily="34" charset="-127"/>
                <a:ea typeface="Adobe 고딕 Std B" pitchFamily="34" charset="-127"/>
              </a:rPr>
              <a:t>괄</a:t>
            </a:r>
          </a:p>
        </p:txBody>
      </p:sp>
      <p:cxnSp>
        <p:nvCxnSpPr>
          <p:cNvPr id="13" name="직선 연결선 12"/>
          <p:cNvCxnSpPr>
            <a:stCxn id="6" idx="3"/>
            <a:endCxn id="5" idx="1"/>
          </p:cNvCxnSpPr>
          <p:nvPr/>
        </p:nvCxnSpPr>
        <p:spPr>
          <a:xfrm flipV="1">
            <a:off x="2483768" y="1628800"/>
            <a:ext cx="1080120" cy="6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>
            <a:stCxn id="6" idx="2"/>
            <a:endCxn id="11" idx="0"/>
          </p:cNvCxnSpPr>
          <p:nvPr/>
        </p:nvCxnSpPr>
        <p:spPr>
          <a:xfrm>
            <a:off x="1583668" y="1995059"/>
            <a:ext cx="0" cy="353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>
            <a:stCxn id="7" idx="3"/>
            <a:endCxn id="8" idx="1"/>
          </p:cNvCxnSpPr>
          <p:nvPr/>
        </p:nvCxnSpPr>
        <p:spPr>
          <a:xfrm>
            <a:off x="5364088" y="270892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stCxn id="11" idx="3"/>
            <a:endCxn id="7" idx="1"/>
          </p:cNvCxnSpPr>
          <p:nvPr/>
        </p:nvCxnSpPr>
        <p:spPr>
          <a:xfrm>
            <a:off x="2483768" y="270892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6444208" y="3573016"/>
            <a:ext cx="1800200" cy="273630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itchFamily="2" charset="2"/>
              <a:buChar char="Ø"/>
            </a:pP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563888" y="3608387"/>
            <a:ext cx="1800200" cy="273630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83568" y="3608387"/>
            <a:ext cx="1800200" cy="273630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Ø"/>
            </a:pPr>
            <a:endParaRPr lang="en-US" altLang="ko-KR" dirty="0" smtClean="0">
              <a:latin typeface="Adobe 고딕 Std B" pitchFamily="34" charset="-127"/>
              <a:ea typeface="Adobe 고딕 Std B" pitchFamily="34" charset="-127"/>
            </a:endParaRPr>
          </a:p>
        </p:txBody>
      </p:sp>
      <p:cxnSp>
        <p:nvCxnSpPr>
          <p:cNvPr id="24" name="직선 연결선 23"/>
          <p:cNvCxnSpPr>
            <a:stCxn id="11" idx="2"/>
            <a:endCxn id="22" idx="0"/>
          </p:cNvCxnSpPr>
          <p:nvPr/>
        </p:nvCxnSpPr>
        <p:spPr>
          <a:xfrm>
            <a:off x="1583668" y="3068960"/>
            <a:ext cx="0" cy="53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>
            <a:stCxn id="7" idx="2"/>
            <a:endCxn id="21" idx="0"/>
          </p:cNvCxnSpPr>
          <p:nvPr/>
        </p:nvCxnSpPr>
        <p:spPr>
          <a:xfrm>
            <a:off x="4463988" y="3068960"/>
            <a:ext cx="0" cy="539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8" idx="2"/>
            <a:endCxn id="20" idx="0"/>
          </p:cNvCxnSpPr>
          <p:nvPr/>
        </p:nvCxnSpPr>
        <p:spPr>
          <a:xfrm>
            <a:off x="7344308" y="306896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1"/>
            <a:ext cx="4320480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사업추진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-2(</a:t>
            </a:r>
            <a:r>
              <a:rPr lang="ko-KR" altLang="en-US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입지 및 상권</a:t>
            </a:r>
            <a:r>
              <a:rPr lang="en-US" altLang="ko-KR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옛날목욕탕B" pitchFamily="18" charset="-127"/>
                <a:ea typeface="a옛날목욕탕B" pitchFamily="18" charset="-127"/>
              </a:rPr>
              <a:t>)</a:t>
            </a:r>
            <a:endParaRPr lang="ko-KR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옛날목욕탕B" pitchFamily="18" charset="-127"/>
              <a:ea typeface="a옛날목욕탕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68760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>
                <a:latin typeface="a대한늬우스L" pitchFamily="18" charset="-127"/>
                <a:ea typeface="a대한늬우스L" pitchFamily="18" charset="-127"/>
              </a:rPr>
              <a:t>입지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조건</a:t>
            </a:r>
          </a:p>
          <a:p>
            <a:endParaRPr lang="ko-KR" altLang="en-US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-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주 고객층을 고려하여 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20-30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대 연령층이 접근이 용이 </a:t>
            </a:r>
          </a:p>
          <a:p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-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지하철 </a:t>
            </a:r>
            <a:r>
              <a:rPr lang="ko-KR" altLang="en-US" dirty="0" err="1" smtClean="0">
                <a:latin typeface="a대한늬우스L" pitchFamily="18" charset="-127"/>
                <a:ea typeface="a대한늬우스L" pitchFamily="18" charset="-127"/>
              </a:rPr>
              <a:t>역세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상권</a:t>
            </a:r>
          </a:p>
          <a:p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-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기존 교육상권이 </a:t>
            </a:r>
            <a:r>
              <a:rPr lang="ko-KR" altLang="en-US" dirty="0" err="1">
                <a:latin typeface="a대한늬우스L" pitchFamily="18" charset="-127"/>
                <a:ea typeface="a대한늬우스L" pitchFamily="18" charset="-127"/>
              </a:rPr>
              <a:t>구축되어야함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.(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학원가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)</a:t>
            </a:r>
          </a:p>
          <a:p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-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상가 내부에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편의시설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(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음식점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,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편의점</a:t>
            </a:r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,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카페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그 외</a:t>
            </a:r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)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구성</a:t>
            </a:r>
            <a:endParaRPr lang="ko-KR" altLang="en-US" dirty="0">
              <a:latin typeface="a대한늬우스L" pitchFamily="18" charset="-127"/>
              <a:ea typeface="a대한늬우스L" pitchFamily="18" charset="-127"/>
            </a:endParaRPr>
          </a:p>
          <a:p>
            <a:r>
              <a:rPr lang="en-US" altLang="ko-KR" dirty="0">
                <a:latin typeface="a대한늬우스L" pitchFamily="18" charset="-127"/>
                <a:ea typeface="a대한늬우스L" pitchFamily="18" charset="-127"/>
              </a:rPr>
              <a:t>-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가시성이 좋아야 한다</a:t>
            </a:r>
          </a:p>
          <a:p>
            <a:r>
              <a:rPr lang="en-US" altLang="ko-KR" dirty="0" smtClean="0">
                <a:latin typeface="a대한늬우스L" pitchFamily="18" charset="-127"/>
                <a:ea typeface="a대한늬우스L" pitchFamily="18" charset="-127"/>
              </a:rPr>
              <a:t>-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안정성이 </a:t>
            </a:r>
            <a:r>
              <a:rPr lang="ko-KR" altLang="en-US" dirty="0">
                <a:latin typeface="a대한늬우스L" pitchFamily="18" charset="-127"/>
                <a:ea typeface="a대한늬우스L" pitchFamily="18" charset="-127"/>
              </a:rPr>
              <a:t>있는 </a:t>
            </a:r>
            <a:r>
              <a:rPr lang="ko-KR" altLang="en-US" dirty="0" smtClean="0">
                <a:latin typeface="a대한늬우스L" pitchFamily="18" charset="-127"/>
                <a:ea typeface="a대한늬우스L" pitchFamily="18" charset="-127"/>
              </a:rPr>
              <a:t>상권</a:t>
            </a:r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  <a:p>
            <a:endParaRPr lang="en-US" altLang="ko-KR" dirty="0" smtClean="0">
              <a:latin typeface="a대한늬우스L" pitchFamily="18" charset="-127"/>
              <a:ea typeface="a대한늬우스L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24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5400</TotalTime>
  <Words>819</Words>
  <Application>Microsoft Office PowerPoint</Application>
  <PresentationFormat>화면 슬라이드 쇼(4:3)</PresentationFormat>
  <Paragraphs>257</Paragraphs>
  <Slides>21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106</cp:revision>
  <dcterms:created xsi:type="dcterms:W3CDTF">2017-12-31T14:29:39Z</dcterms:created>
  <dcterms:modified xsi:type="dcterms:W3CDTF">2018-01-09T14:43:17Z</dcterms:modified>
</cp:coreProperties>
</file>